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59" r:id="rId9"/>
    <p:sldId id="272" r:id="rId10"/>
    <p:sldId id="274" r:id="rId11"/>
    <p:sldId id="261" r:id="rId12"/>
    <p:sldId id="270" r:id="rId13"/>
    <p:sldId id="271" r:id="rId14"/>
    <p:sldId id="273" r:id="rId15"/>
    <p:sldId id="262" r:id="rId16"/>
    <p:sldId id="263" r:id="rId17"/>
    <p:sldId id="264" r:id="rId18"/>
    <p:sldId id="26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6006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2029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0486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1190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224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70474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638871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6779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56336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1389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616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02C9928-BAB4-4CA7-B3E7-016DEA5F6DA9}" type="datetimeFigureOut">
              <a:rPr lang="sr-Latn-RS" smtClean="0"/>
              <a:t>25.12.2023.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EB2313E-B1DD-44BD-97B3-45FBDF569671}" type="slidenum">
              <a:rPr lang="sr-Latn-RS" smtClean="0"/>
              <a:t>‹#›</a:t>
            </a:fld>
            <a:endParaRPr lang="sr-Latn-R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7283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01DD-5D32-4943-86A2-705E4EB54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000" y="4960137"/>
            <a:ext cx="7772400" cy="1463040"/>
          </a:xfrm>
        </p:spPr>
        <p:txBody>
          <a:bodyPr/>
          <a:lstStyle/>
          <a:p>
            <a:r>
              <a:rPr lang="en-US" dirty="0"/>
              <a:t>O </a:t>
            </a:r>
            <a:r>
              <a:rPr lang="en-US" dirty="0" err="1"/>
              <a:t>mentalnom</a:t>
            </a:r>
            <a:r>
              <a:rPr lang="en-US" dirty="0"/>
              <a:t> </a:t>
            </a:r>
            <a:r>
              <a:rPr lang="en-US" dirty="0" err="1"/>
              <a:t>zdravlju</a:t>
            </a:r>
            <a:r>
              <a:rPr lang="en-US" dirty="0"/>
              <a:t> </a:t>
            </a:r>
            <a:r>
              <a:rPr lang="en-US" dirty="0" err="1"/>
              <a:t>gluvih</a:t>
            </a:r>
            <a:r>
              <a:rPr lang="en-US" dirty="0"/>
              <a:t> </a:t>
            </a:r>
            <a:endParaRPr lang="sr-Latn-R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3782F6-0920-404F-A786-087F890CCC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354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574FC-98CA-4657-890D-7846B00E1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612519"/>
          </a:xfrm>
        </p:spPr>
        <p:txBody>
          <a:bodyPr>
            <a:noAutofit/>
          </a:bodyPr>
          <a:lstStyle/>
          <a:p>
            <a:r>
              <a:rPr lang="en-US" altLang="sr-Latn-RS" sz="3600" dirty="0" err="1"/>
              <a:t>Faktori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rizika</a:t>
            </a:r>
            <a:r>
              <a:rPr lang="en-US" altLang="sr-Latn-RS" sz="3600" dirty="0"/>
              <a:t> za </a:t>
            </a:r>
            <a:r>
              <a:rPr lang="en-US" altLang="sr-Latn-RS" sz="3600" dirty="0" err="1"/>
              <a:t>mentalno</a:t>
            </a:r>
            <a:r>
              <a:rPr lang="en-US" altLang="sr-Latn-RS" sz="3600" dirty="0"/>
              <a:t> </a:t>
            </a:r>
            <a:r>
              <a:rPr lang="en-US" altLang="sr-Latn-RS" sz="3600" dirty="0" err="1"/>
              <a:t>zdravlje</a:t>
            </a:r>
            <a:r>
              <a:rPr lang="sr-Latn-RS" altLang="sr-Latn-RS" sz="3600" dirty="0"/>
              <a:t> </a:t>
            </a:r>
            <a:r>
              <a:rPr lang="en-US" altLang="sr-Latn-RS" sz="3600" dirty="0" err="1"/>
              <a:t>prema</a:t>
            </a:r>
            <a:r>
              <a:rPr lang="en-US" altLang="sr-Latn-RS" sz="3600" dirty="0"/>
              <a:t> ICD-10</a:t>
            </a:r>
            <a:r>
              <a:rPr lang="sr-Latn-RS" altLang="sr-Latn-RS" sz="3600" dirty="0"/>
              <a:t> </a:t>
            </a:r>
            <a:endParaRPr lang="sr-Latn-RS" sz="36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8749BBA-CF22-470B-8465-BC770F917FE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681465"/>
            <a:ext cx="11951593" cy="5176535"/>
          </a:xfrm>
        </p:spPr>
      </p:pic>
    </p:spTree>
    <p:extLst>
      <p:ext uri="{BB962C8B-B14F-4D97-AF65-F5344CB8AC3E}">
        <p14:creationId xmlns:p14="http://schemas.microsoft.com/office/powerpoint/2010/main" val="14045823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9C36F-052B-4075-BF0E-5BF1561AC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Psihogena gluvoća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8E220-4269-495A-82D3-93917FDA11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altLang="sr-Latn-RS" dirty="0"/>
              <a:t>Redak i specifičan poremećaj slušanja psihogenog porekla - delimična ili potpuna nesposobnost slušanja  iako je auditvni aparat intaktan izazvana emocionalnim i psihičkim poremećajem</a:t>
            </a:r>
            <a:endParaRPr lang="en-US" altLang="sr-Latn-RS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altLang="sr-Latn-RS" dirty="0"/>
              <a:t>1. Najčešći tip je histerična (konverzivna) gluvoća. Psihički konflikt ili potisnuti nesvesni sadržaj konvertuje se u telesni simptom oštećenog sluha koji omogućava delimično rasterećenje od psihičke tenzije i anksioznosti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sr-Latn-CS" altLang="sr-Latn-RS" dirty="0"/>
              <a:t>2. Gluvoća depresije (Devis) koja se sreće kod shizoidne strukture ličnosti: depresija, suicidne ideje,strahovi,hipohondrija itd.</a:t>
            </a:r>
            <a:endParaRPr lang="en-US" alt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1864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89DB0-87D3-4F4E-94E1-0A9343BC4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Poremećaj ponašanja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64B81-670D-43D8-A112-643FEDE84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3200" dirty="0" err="1"/>
              <a:t>Ponavljano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trajno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prisustvo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obrazaca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antisocijalnog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agresivnog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izazivačkog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ponašanja</a:t>
            </a:r>
            <a:r>
              <a:rPr lang="en-US" altLang="sr-Latn-RS" sz="3200" dirty="0"/>
              <a:t> (SZO) </a:t>
            </a:r>
            <a:r>
              <a:rPr lang="en-US" altLang="sr-Latn-RS" sz="3200" dirty="0" err="1"/>
              <a:t>Kada</a:t>
            </a:r>
            <a:r>
              <a:rPr lang="en-US" altLang="sr-Latn-RS" sz="3200" dirty="0"/>
              <a:t> je </a:t>
            </a:r>
            <a:r>
              <a:rPr lang="en-US" altLang="sr-Latn-RS" sz="3200" dirty="0" err="1"/>
              <a:t>ovakvo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ponašanje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veće</a:t>
            </a:r>
            <a:r>
              <a:rPr lang="en-US" altLang="sr-Latn-RS" sz="3200" dirty="0"/>
              <a:t> od </a:t>
            </a:r>
            <a:r>
              <a:rPr lang="en-US" altLang="sr-Latn-RS" sz="3200" dirty="0" err="1"/>
              <a:t>očekivanog</a:t>
            </a:r>
            <a:r>
              <a:rPr lang="en-US" altLang="sr-Latn-RS" sz="3200" dirty="0"/>
              <a:t> za </a:t>
            </a:r>
            <a:r>
              <a:rPr lang="en-US" altLang="sr-Latn-RS" sz="3200" dirty="0" err="1"/>
              <a:t>dati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uzrast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ozbiljnije</a:t>
            </a:r>
            <a:r>
              <a:rPr lang="en-US" altLang="sr-Latn-RS" sz="3200" dirty="0"/>
              <a:t> od </a:t>
            </a:r>
            <a:r>
              <a:rPr lang="en-US" altLang="sr-Latn-RS" sz="3200" dirty="0" err="1"/>
              <a:t>običnog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dečjeg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nestašluka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ili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adolescentnog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bunta</a:t>
            </a:r>
            <a:r>
              <a:rPr lang="en-US" altLang="sr-Latn-RS" sz="3200" dirty="0"/>
              <a:t> .</a:t>
            </a:r>
          </a:p>
          <a:p>
            <a:r>
              <a:rPr lang="en-US" altLang="sr-Latn-RS" sz="3200" dirty="0" err="1"/>
              <a:t>Tuče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zastrašivanja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krađe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laganje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bežanje</a:t>
            </a:r>
            <a:r>
              <a:rPr lang="en-US" altLang="sr-Latn-RS" sz="3200" dirty="0"/>
              <a:t> od </a:t>
            </a:r>
            <a:r>
              <a:rPr lang="en-US" altLang="sr-Latn-RS" sz="3200" dirty="0" err="1"/>
              <a:t>škole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kuće,teški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česti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napadi</a:t>
            </a:r>
            <a:r>
              <a:rPr lang="en-US" altLang="sr-Latn-RS" sz="3200" dirty="0"/>
              <a:t> besa, </a:t>
            </a:r>
            <a:r>
              <a:rPr lang="en-US" altLang="sr-Latn-RS" sz="3200" dirty="0" err="1"/>
              <a:t>provokativna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ponašanja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stalna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naglašena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neposlušnost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prkos</a:t>
            </a:r>
            <a:r>
              <a:rPr lang="en-US" altLang="sr-Latn-RS" sz="3200" dirty="0"/>
              <a:t> (ICD-10)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226035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18C9D-635A-4BD3-AA4F-E0A3A7C17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Poremećaj ponašanja kod gluvih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07A57-CB71-4B37-B355-A124E6060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sr-Latn-RS" sz="3200" dirty="0"/>
              <a:t>U </a:t>
            </a:r>
            <a:r>
              <a:rPr lang="en-US" altLang="sr-Latn-RS" sz="3200" dirty="0" err="1"/>
              <a:t>angloameričkim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studijama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pronađen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visok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broj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poremećaja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ponašanja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gluve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dece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omladine</a:t>
            </a:r>
            <a:r>
              <a:rPr lang="en-US" altLang="sr-Latn-RS" sz="3200" dirty="0"/>
              <a:t>  (</a:t>
            </a:r>
            <a:r>
              <a:rPr lang="en-US" altLang="sr-Latn-RS" sz="3200" dirty="0" err="1"/>
              <a:t>krađe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laganje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prošnja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agresivnost</a:t>
            </a:r>
            <a:r>
              <a:rPr lang="en-US" altLang="sr-Latn-RS" sz="3200" dirty="0"/>
              <a:t>)</a:t>
            </a:r>
          </a:p>
          <a:p>
            <a:r>
              <a:rPr lang="en-US" altLang="sr-Latn-RS" sz="3200" dirty="0"/>
              <a:t>U </a:t>
            </a:r>
            <a:r>
              <a:rPr lang="en-US" altLang="sr-Latn-RS" sz="3200" dirty="0" err="1"/>
              <a:t>domaćim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istraživanjima</a:t>
            </a:r>
            <a:r>
              <a:rPr lang="en-US" altLang="sr-Latn-RS" sz="3200" dirty="0"/>
              <a:t>: </a:t>
            </a:r>
            <a:r>
              <a:rPr lang="en-US" altLang="sr-Latn-RS" sz="3200" dirty="0" err="1"/>
              <a:t>povišena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agresivnost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laganje</a:t>
            </a:r>
            <a:r>
              <a:rPr lang="en-US" altLang="sr-Latn-RS" sz="3200" dirty="0"/>
              <a:t>, </a:t>
            </a:r>
            <a:r>
              <a:rPr lang="en-US" altLang="sr-Latn-RS" sz="3200" dirty="0" err="1"/>
              <a:t>sukobi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drugovima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Radoman</a:t>
            </a:r>
            <a:r>
              <a:rPr lang="en-US" altLang="sr-Latn-RS" sz="3200" dirty="0"/>
              <a:t> 1991),</a:t>
            </a:r>
            <a:r>
              <a:rPr lang="sr-Latn-CS" altLang="sr-Latn-RS" sz="3200" dirty="0"/>
              <a:t> sklonost krađi i sklonost iznuđivanju koristi od mlađih i slabijih (Dimoski 2003)</a:t>
            </a:r>
          </a:p>
          <a:p>
            <a:r>
              <a:rPr lang="sr-Latn-CS" altLang="sr-Latn-RS" sz="3200"/>
              <a:t>Smatra se najčešćim poremećajem u ovoj uzrasnoj dobi</a:t>
            </a:r>
            <a:endParaRPr lang="en-US" altLang="sr-Latn-RS" sz="32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77014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117FF-754E-4DBC-98A8-4B7F5DB73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277669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54FA2B-00C2-4CB8-B9C2-2D3B5DF2F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585217"/>
            <a:ext cx="9720073" cy="5724144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sr-Latn-RS" dirty="0"/>
              <a:t>Istraživanje sprovedeno 2007. godine u Japanu (Ishine, Okumiya, Matsubayashi) daje nalaze da:</a:t>
            </a:r>
          </a:p>
          <a:p>
            <a:pPr marL="0" indent="0">
              <a:buFontTx/>
              <a:buNone/>
              <a:defRPr/>
            </a:pPr>
            <a:r>
              <a:rPr lang="sr-Latn-RS" dirty="0"/>
              <a:t>-jedna od dve gluve osobe izražava visok nivo iritabilnosti i isfrustriranosti</a:t>
            </a:r>
          </a:p>
          <a:p>
            <a:pPr>
              <a:buFontTx/>
              <a:buChar char="-"/>
              <a:defRPr/>
            </a:pPr>
            <a:r>
              <a:rPr lang="sr-Latn-RS" dirty="0"/>
              <a:t>Jedna od pet gluvih osoba ima probleme sa spavanjem</a:t>
            </a:r>
          </a:p>
          <a:p>
            <a:pPr>
              <a:buFontTx/>
              <a:buChar char="-"/>
              <a:defRPr/>
            </a:pPr>
            <a:r>
              <a:rPr lang="sr-Latn-RS" dirty="0"/>
              <a:t>Skoro 20% ima gubitak interesovanja za različite aktivnosti</a:t>
            </a:r>
          </a:p>
          <a:p>
            <a:pPr>
              <a:buFontTx/>
              <a:buChar char="-"/>
              <a:defRPr/>
            </a:pPr>
            <a:r>
              <a:rPr lang="sr-Latn-RS" dirty="0"/>
              <a:t>Jedna od sedam osoba sebe opisuje kao tužnu, sa osećanjem jadnosti većinu vremena</a:t>
            </a:r>
          </a:p>
          <a:p>
            <a:endParaRPr lang="sr-Latn-RS" dirty="0"/>
          </a:p>
          <a:p>
            <a:pPr eaLnBrk="1" hangingPunct="1">
              <a:buFontTx/>
              <a:buNone/>
            </a:pPr>
            <a:r>
              <a:rPr lang="sr-Latn-RS" altLang="sr-Latn-RS" dirty="0"/>
              <a:t>Uz gluvoću, često se</a:t>
            </a:r>
            <a:r>
              <a:rPr lang="sr-Cyrl-RS" altLang="sr-Latn-RS" dirty="0"/>
              <a:t> </a:t>
            </a:r>
            <a:r>
              <a:rPr lang="sr-Latn-RS" altLang="sr-Latn-RS" dirty="0"/>
              <a:t>javljaju i udruženi poremećaji (</a:t>
            </a:r>
            <a:r>
              <a:rPr lang="nb-NO" altLang="sr-Latn-RS" dirty="0">
                <a:solidFill>
                  <a:srgbClr val="222222"/>
                </a:solidFill>
              </a:rPr>
              <a:t>Fellinger, Holzinger, &amp; Pollard, 2012)</a:t>
            </a:r>
            <a:r>
              <a:rPr lang="sr-Latn-RS" altLang="sr-Latn-RS" dirty="0"/>
              <a:t>:</a:t>
            </a:r>
          </a:p>
          <a:p>
            <a:pPr eaLnBrk="1" hangingPunct="1">
              <a:buFontTx/>
              <a:buChar char="-"/>
            </a:pPr>
            <a:r>
              <a:rPr lang="sr-Latn-RS" altLang="sr-Latn-RS" dirty="0"/>
              <a:t>Poremećaji učenja 9%</a:t>
            </a:r>
          </a:p>
          <a:p>
            <a:pPr eaLnBrk="1" hangingPunct="1">
              <a:buFontTx/>
              <a:buChar char="-"/>
            </a:pPr>
            <a:r>
              <a:rPr lang="sr-Latn-RS" altLang="sr-Latn-RS" dirty="0"/>
              <a:t>Specifične teškoće u učenju 8%</a:t>
            </a:r>
          </a:p>
          <a:p>
            <a:pPr eaLnBrk="1" hangingPunct="1">
              <a:buFontTx/>
              <a:buChar char="-"/>
            </a:pPr>
            <a:r>
              <a:rPr lang="sr-Latn-RS" altLang="sr-Latn-RS" dirty="0"/>
              <a:t>Vizualna oštećenja 4%</a:t>
            </a:r>
          </a:p>
          <a:p>
            <a:pPr eaLnBrk="1" hangingPunct="1">
              <a:buFontTx/>
              <a:buChar char="-"/>
            </a:pPr>
            <a:r>
              <a:rPr lang="sr-Latn-RS" altLang="sr-Latn-RS" dirty="0"/>
              <a:t>Autizam 2%</a:t>
            </a:r>
          </a:p>
          <a:p>
            <a:pPr eaLnBrk="1" hangingPunct="1">
              <a:buFontTx/>
              <a:buChar char="-"/>
            </a:pPr>
            <a:r>
              <a:rPr lang="sr-Latn-RS" altLang="sr-Latn-RS" dirty="0"/>
              <a:t>Neurorazvojni problemi 30%</a:t>
            </a:r>
          </a:p>
          <a:p>
            <a:pPr eaLnBrk="1" hangingPunct="1">
              <a:buFontTx/>
              <a:buChar char="-"/>
            </a:pPr>
            <a:r>
              <a:rPr lang="sr-Latn-RS" altLang="sr-Latn-RS" dirty="0"/>
              <a:t>Intelektualna</a:t>
            </a:r>
            <a:r>
              <a:rPr lang="sr-Cyrl-RS" altLang="sr-Latn-RS" dirty="0"/>
              <a:t> </a:t>
            </a:r>
            <a:r>
              <a:rPr lang="sr-Latn-RS" altLang="sr-Latn-RS" dirty="0"/>
              <a:t>ometenost 26%</a:t>
            </a:r>
            <a:endParaRPr lang="en-US" alt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799169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E550-007A-4812-ADEB-20DDC0CD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 intervencije za očuvanje mentalnog zdravlja/prevazilaženje bolesti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35ECB2-32F6-4782-BDBD-D8706724D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Biomedicinski tretman - </a:t>
            </a:r>
            <a:r>
              <a:rPr lang="sr-Latn-CS" sz="2000" dirty="0"/>
              <a:t>pre svega farmakoterapija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Psihoterapija (i psihološko savetovanje)</a:t>
            </a:r>
          </a:p>
          <a:p>
            <a:pPr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Psihosocijalne intervencije </a:t>
            </a:r>
            <a:r>
              <a:rPr lang="sr-Latn-CS" sz="2000" dirty="0"/>
              <a:t>– usmerena ka poboljšanju socijalnog funkcionisanja i što uspešnijoj (re)integraciji u sve tokove društva - resocijalizacija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sr-Latn-CS" sz="2000" dirty="0"/>
              <a:t>Radna, rekreativna, socioterapijske grupe, radioničarski pristup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Latn-CS" sz="2000" dirty="0">
                <a:solidFill>
                  <a:schemeClr val="accent1"/>
                </a:solidFill>
              </a:rPr>
              <a:t>Grupe samopomoći /podrške </a:t>
            </a:r>
            <a:r>
              <a:rPr lang="sr-Latn-CS" sz="2000" dirty="0"/>
              <a:t> – za osobe koje povezuju zajednički problemi – osobe sa posebnim potrebama, roditelji dece sa posebnim potrebama, lečeni alkoholičari, lečeni psihijatrijski bolesnici, žrtve nasilja itd...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654128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CBA4B-2A48-47EF-BC20-1510266C9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Psihoterapija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8B6CE-9C59-47A0-8405-7A1207989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r-Latn-CS" altLang="sr-Latn-RS" sz="2400" dirty="0"/>
              <a:t>Oblik </a:t>
            </a:r>
            <a:r>
              <a:rPr lang="sr-Latn-CS" altLang="sr-Latn-RS" sz="2400" dirty="0">
                <a:solidFill>
                  <a:schemeClr val="accent1"/>
                </a:solidFill>
              </a:rPr>
              <a:t>formalne</a:t>
            </a:r>
            <a:r>
              <a:rPr lang="sr-Latn-CS" altLang="sr-Latn-RS" sz="2400" dirty="0"/>
              <a:t> psihološke pomoći ljudima koji imaju određene psihičke tegobe (bolesti, probleme), kada nisu u stanju da ih samostalno prevaziđu, a prirodni sistemi pomoći i podrške bližnjih (rodbine, prijatelja) izostanu ili se pokažu kao nedovoljni, neodgovarajući)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sr-Latn-CS" altLang="sr-Latn-RS" sz="2400" dirty="0"/>
              <a:t> </a:t>
            </a:r>
            <a:r>
              <a:rPr lang="sr-Latn-CS" altLang="sr-Latn-RS" sz="1800" dirty="0"/>
              <a:t>(J. Srna i T. Vukosavljević-Gvozden)</a:t>
            </a:r>
            <a:endParaRPr lang="en-US" altLang="sr-Latn-RS" sz="1800" dirty="0"/>
          </a:p>
          <a:p>
            <a:r>
              <a:rPr lang="sr-Latn-RS" dirty="0"/>
              <a:t>Istorijski prva je nastala Frojdova psihoanaliza (kauč analiza); ona nije pogodna za osobeoštećenog sluha jer se prevashodno oslanja na verbalnu komunikaciju</a:t>
            </a:r>
          </a:p>
          <a:p>
            <a:r>
              <a:rPr lang="sr-Latn-RS" dirty="0"/>
              <a:t>„Slušanje očima, interpretacija rukama“ da li je znakovni jezik put u nesvesno?</a:t>
            </a:r>
          </a:p>
          <a:p>
            <a:r>
              <a:rPr lang="sr-Latn-RS" dirty="0"/>
              <a:t>http://lesenfantsdelapsychanalyse.com/breves-de-psychanalyse/eclairages/195-a-psychoanalyst-s-journey-into-the-deaf-world</a:t>
            </a:r>
          </a:p>
        </p:txBody>
      </p:sp>
    </p:spTree>
    <p:extLst>
      <p:ext uri="{BB962C8B-B14F-4D97-AF65-F5344CB8AC3E}">
        <p14:creationId xmlns:p14="http://schemas.microsoft.com/office/powerpoint/2010/main" val="41496510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FCE0A-3939-4A3A-B66F-6BEF4D451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Ciljevi, kod osoba oštećenog sluha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F5F61-56AE-44A7-BE03-B3FEEDBE9C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sr-Latn-CS" altLang="sr-Latn-RS" sz="2400" dirty="0">
                <a:solidFill>
                  <a:srgbClr val="FF0000"/>
                </a:solidFill>
              </a:rPr>
              <a:t>Harmoničniji razvoj ličnosti</a:t>
            </a:r>
            <a:r>
              <a:rPr lang="sr-Latn-CS" altLang="sr-Latn-RS" sz="2400" dirty="0"/>
              <a:t> , bolji self koncept, prihvatanje sebe i svojih ograničenja, </a:t>
            </a:r>
            <a:r>
              <a:rPr lang="sr-Latn-CS" altLang="sr-Latn-RS" sz="2400" dirty="0">
                <a:solidFill>
                  <a:srgbClr val="FF0000"/>
                </a:solidFill>
              </a:rPr>
              <a:t>zadovoljstvo sobom i svojim životom</a:t>
            </a:r>
            <a:r>
              <a:rPr lang="sr-Latn-CS" altLang="sr-Latn-RS" sz="2400" dirty="0"/>
              <a:t>.</a:t>
            </a:r>
            <a:endParaRPr lang="en-US" altLang="sr-Latn-RS" sz="2400" dirty="0"/>
          </a:p>
          <a:p>
            <a:pPr>
              <a:buFontTx/>
              <a:buNone/>
            </a:pPr>
            <a:r>
              <a:rPr lang="en-US" altLang="sr-Latn-RS" sz="2400" dirty="0" err="1"/>
              <a:t>Osim</a:t>
            </a:r>
            <a:r>
              <a:rPr lang="en-US" altLang="sr-Latn-RS" sz="2400" dirty="0"/>
              <a:t> b</a:t>
            </a:r>
            <a:r>
              <a:rPr lang="sr-Latn-CS" altLang="sr-Latn-RS" sz="2400" dirty="0"/>
              <a:t>olje</a:t>
            </a:r>
            <a:r>
              <a:rPr lang="en-US" altLang="sr-Latn-RS" sz="2400" dirty="0"/>
              <a:t>g</a:t>
            </a:r>
            <a:r>
              <a:rPr lang="sr-Latn-CS" altLang="sr-Latn-RS" sz="2400" dirty="0"/>
              <a:t> prilagođavanj</a:t>
            </a:r>
            <a:r>
              <a:rPr lang="en-US" altLang="sr-Latn-RS" sz="2400" dirty="0"/>
              <a:t>a</a:t>
            </a:r>
            <a:r>
              <a:rPr lang="sr-Latn-CS" altLang="sr-Latn-RS" sz="2400" dirty="0"/>
              <a:t> sredini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potencira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tretman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povišene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impulsivnosti</a:t>
            </a:r>
            <a:r>
              <a:rPr lang="sr-Latn-RS" altLang="sr-Latn-RS" sz="2400" dirty="0"/>
              <a:t>, </a:t>
            </a:r>
            <a:r>
              <a:rPr lang="en-US" altLang="sr-Latn-RS" sz="2400" dirty="0" err="1"/>
              <a:t>agresivnosti</a:t>
            </a:r>
            <a:r>
              <a:rPr lang="en-US" altLang="sr-Latn-RS" sz="2400" dirty="0"/>
              <a:t>, </a:t>
            </a:r>
            <a:r>
              <a:rPr lang="en-US" altLang="sr-Latn-RS" sz="2400" dirty="0" err="1"/>
              <a:t>razvoj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empatije</a:t>
            </a:r>
            <a:r>
              <a:rPr lang="en-US" altLang="sr-Latn-RS" sz="2400" dirty="0"/>
              <a:t>,</a:t>
            </a:r>
            <a:r>
              <a:rPr lang="sr-Latn-RS" altLang="sr-Latn-RS" sz="2400" dirty="0"/>
              <a:t> </a:t>
            </a:r>
            <a:r>
              <a:rPr lang="en-US" altLang="sr-Latn-RS" sz="2400" dirty="0" err="1"/>
              <a:t>proširivanje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opsega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objektnih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odnosa</a:t>
            </a:r>
            <a:r>
              <a:rPr lang="en-US" altLang="sr-Latn-RS" sz="2400" dirty="0"/>
              <a:t>, rad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socijalizaciji</a:t>
            </a:r>
            <a:r>
              <a:rPr lang="en-US" altLang="sr-Latn-RS" sz="2400" dirty="0"/>
              <a:t>, rad </a:t>
            </a:r>
            <a:r>
              <a:rPr lang="en-US" altLang="sr-Latn-RS" sz="2400" dirty="0" err="1"/>
              <a:t>na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psihopatologiji</a:t>
            </a:r>
            <a:r>
              <a:rPr lang="en-US" altLang="sr-Latn-RS" sz="2400" dirty="0"/>
              <a:t> </a:t>
            </a:r>
            <a:r>
              <a:rPr lang="en-US" altLang="sr-Latn-RS" sz="2400" dirty="0" err="1"/>
              <a:t>itd</a:t>
            </a:r>
            <a:r>
              <a:rPr lang="en-US" altLang="sr-Latn-RS" sz="2400" dirty="0"/>
              <a:t>.</a:t>
            </a:r>
            <a:endParaRPr lang="sr-Latn-C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293477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78812-43C9-4F9A-895D-7175E9F4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Psihoterapijske tehnike pogodne za rad sa gluvima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AB64E-A009-45BF-874A-79747F764F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sr-Latn-RS" dirty="0"/>
              <a:t>Art </a:t>
            </a:r>
            <a:r>
              <a:rPr lang="en-US" altLang="sr-Latn-RS" dirty="0" err="1"/>
              <a:t>terapija</a:t>
            </a:r>
            <a:endParaRPr lang="en-US" altLang="sr-Latn-RS" dirty="0"/>
          </a:p>
          <a:p>
            <a:r>
              <a:rPr lang="en-US" altLang="sr-Latn-RS" dirty="0" err="1"/>
              <a:t>Terapija</a:t>
            </a:r>
            <a:r>
              <a:rPr lang="en-US" altLang="sr-Latn-RS" dirty="0"/>
              <a:t> </a:t>
            </a:r>
            <a:r>
              <a:rPr lang="en-US" altLang="sr-Latn-RS" dirty="0" err="1"/>
              <a:t>igrom</a:t>
            </a:r>
            <a:r>
              <a:rPr lang="sr-Latn-RS" altLang="sr-Latn-RS" dirty="0"/>
              <a:t> (psihoanalitička play terapije, Melani Klajn)</a:t>
            </a:r>
            <a:endParaRPr lang="en-US" altLang="sr-Latn-RS" dirty="0"/>
          </a:p>
          <a:p>
            <a:r>
              <a:rPr lang="en-US" altLang="sr-Latn-RS" dirty="0" err="1"/>
              <a:t>Terapija</a:t>
            </a:r>
            <a:r>
              <a:rPr lang="en-US" altLang="sr-Latn-RS" dirty="0"/>
              <a:t> </a:t>
            </a:r>
            <a:r>
              <a:rPr lang="en-US" altLang="sr-Latn-RS" dirty="0" err="1"/>
              <a:t>plesom</a:t>
            </a:r>
            <a:endParaRPr lang="en-US" altLang="sr-Latn-RS" dirty="0"/>
          </a:p>
          <a:p>
            <a:r>
              <a:rPr lang="en-US" altLang="sr-Latn-RS" dirty="0" err="1"/>
              <a:t>Porodična</a:t>
            </a:r>
            <a:r>
              <a:rPr lang="en-US" altLang="sr-Latn-RS" dirty="0"/>
              <a:t> </a:t>
            </a:r>
            <a:r>
              <a:rPr lang="en-US" altLang="sr-Latn-RS" dirty="0" err="1"/>
              <a:t>terapija</a:t>
            </a:r>
            <a:endParaRPr lang="en-US" altLang="sr-Latn-RS" dirty="0"/>
          </a:p>
          <a:p>
            <a:pPr eaLnBrk="1" hangingPunct="1"/>
            <a:r>
              <a:rPr lang="sr-Latn-CS" altLang="sr-Latn-RS" dirty="0"/>
              <a:t>Bihejvioralna terapija (sistematska desenzitizacija, modelovanje,operantne procedure), KBT, odnosno REBT</a:t>
            </a:r>
          </a:p>
          <a:p>
            <a:endParaRPr lang="sr-Latn-RS" dirty="0"/>
          </a:p>
          <a:p>
            <a:r>
              <a:rPr lang="sr-Latn-RS" dirty="0"/>
              <a:t>Psihoterapijom se bave isključivo edukovani psihoterapeuti. Psiholozi i psihijatri, koji su prirodno usmereni na znanja iz oblasti mentalnog zdravlja su najčešći, ali edukanti mogubiti i kantditati iz pomažućih profesija (i surdolozi)</a:t>
            </a:r>
          </a:p>
        </p:txBody>
      </p:sp>
    </p:spTree>
    <p:extLst>
      <p:ext uri="{BB962C8B-B14F-4D97-AF65-F5344CB8AC3E}">
        <p14:creationId xmlns:p14="http://schemas.microsoft.com/office/powerpoint/2010/main" val="1978253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87AED-3332-47E4-B0FD-96839FF0A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Prilagodjenost ličnosti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40970-7008-457E-B06D-41CDD0BE9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Sposobnost deteta ili odrasle osobe da ne prilagodi uslovima u kojima se našla smatra se, možda i najznačajnijim faktorom mentalnog zdravlja</a:t>
            </a:r>
          </a:p>
          <a:p>
            <a:r>
              <a:rPr lang="sr-Latn-RS" dirty="0"/>
              <a:t>Rezilijentnost</a:t>
            </a:r>
          </a:p>
          <a:p>
            <a:pPr eaLnBrk="1" hangingPunct="1"/>
            <a:r>
              <a:rPr lang="sr-Latn-RS" dirty="0"/>
              <a:t>Radoman (1997) </a:t>
            </a:r>
            <a:r>
              <a:rPr lang="sr-Latn-CS" altLang="sr-Latn-RS" sz="2400" dirty="0"/>
              <a:t>Uzorak: deca i omladina oštećenog sluha (161) na spram kontrolne grupe čujućih (153), na uzrastu od 7-18 godina</a:t>
            </a:r>
          </a:p>
          <a:p>
            <a:pPr eaLnBrk="1" hangingPunct="1"/>
            <a:r>
              <a:rPr lang="sr-Latn-CS" altLang="sr-Latn-RS" sz="2400" dirty="0"/>
              <a:t>Manifestovala su </a:t>
            </a:r>
            <a:r>
              <a:rPr lang="sr-Latn-CS" altLang="sr-Latn-RS" sz="2400" u="sng" dirty="0"/>
              <a:t>neprilagođenost u odnosima sa drugima</a:t>
            </a:r>
            <a:r>
              <a:rPr lang="sr-Latn-CS" altLang="sr-Latn-RS" sz="2400" dirty="0"/>
              <a:t> posebno sa emoc. važnim figurama(česta separaciona iskustva, agresija, povlačenje,zavisnost,preosetljivost,laganje,kra-đe i bežanje od škole kao i </a:t>
            </a:r>
            <a:r>
              <a:rPr lang="sr-Latn-CS" altLang="sr-Latn-RS" sz="2400" u="sng" dirty="0"/>
              <a:t>neprilagođenost self koncepta (</a:t>
            </a:r>
            <a:r>
              <a:rPr lang="sr-Latn-CS" altLang="sr-Latn-RS" sz="2400" dirty="0"/>
              <a:t>veća kod nagluvih nego kod gluvih)</a:t>
            </a:r>
            <a:endParaRPr lang="sr-Latn-CS" altLang="sr-Latn-RS" sz="2400" u="sng" dirty="0"/>
          </a:p>
          <a:p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55340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DEA28-81E1-4D4F-8C97-70834422A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3F4E9-A894-4804-B405-00F5257638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sr-Latn-RS" dirty="0" err="1"/>
              <a:t>Uslovi</a:t>
            </a:r>
            <a:r>
              <a:rPr lang="en-US" altLang="sr-Latn-RS" dirty="0"/>
              <a:t> koji </a:t>
            </a:r>
            <a:r>
              <a:rPr lang="sr-Latn-CS" altLang="sr-Latn-RS" dirty="0"/>
              <a:t>utiču na prilagođenost ličnosti gluvih:</a:t>
            </a:r>
          </a:p>
          <a:p>
            <a:pPr eaLnBrk="1" hangingPunct="1">
              <a:buFontTx/>
              <a:buNone/>
            </a:pPr>
            <a:r>
              <a:rPr lang="sr-Latn-CS" altLang="sr-Latn-RS" dirty="0"/>
              <a:t>-gluvoća koja se pokazala povezanom sa intelektualnim i socijalnim statusom</a:t>
            </a:r>
          </a:p>
          <a:p>
            <a:pPr eaLnBrk="1" hangingPunct="1">
              <a:buFontTx/>
              <a:buNone/>
            </a:pPr>
            <a:r>
              <a:rPr lang="sr-Latn-CS" altLang="sr-Latn-RS" dirty="0"/>
              <a:t>-separacije kao primaran sredinski faktor</a:t>
            </a:r>
          </a:p>
          <a:p>
            <a:pPr eaLnBrk="1" hangingPunct="1">
              <a:buFontTx/>
              <a:buNone/>
            </a:pPr>
            <a:r>
              <a:rPr lang="sr-Latn-CS" altLang="sr-Latn-RS" dirty="0"/>
              <a:t>-nepovoljna porodična atmosfera kao sekundaran sredinski faktor (a koji je pokazao povezanost sa socijalnim statusom ).</a:t>
            </a:r>
            <a:endParaRPr lang="en-US" alt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059959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BB76F-7C7B-4F95-B5B7-DA1E7DAD3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Mentalno zdravlje vs. Mentalna bolest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AE17C-02A0-41BE-8B80-A6477A9A1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r-Latn-CS" sz="3200" dirty="0">
                <a:solidFill>
                  <a:schemeClr val="tx2"/>
                </a:solidFill>
              </a:rPr>
              <a:t>Karl Menninger (njegov koncept kontinuuma): najvažniji kriterijum mentalnog zdravlja jeste </a:t>
            </a:r>
            <a:r>
              <a:rPr lang="sr-Latn-CS" sz="3200" dirty="0">
                <a:solidFill>
                  <a:srgbClr val="FF0000"/>
                </a:solidFill>
              </a:rPr>
              <a:t>uspešnost sa kojom pojedinac razrešava probleme svakodnevnog života i adaptira se na promene razvojno ili situaciono uslovljene.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200" dirty="0">
                <a:solidFill>
                  <a:schemeClr val="tx2"/>
                </a:solidFill>
              </a:rPr>
              <a:t> Ako su zahtevi iznad trenutnih adaptacionih moći, dolazi do regresije i pokušaja adaptacije na nižem  nivou . Postoji pet stupnjeva regresije odnosno dezintegracije ličnosti od blagih psihičkih disfunkcija do psihoze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36636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88E37C-3076-417F-9A9D-AA9DC363B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Kontinuum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96BEC-08E2-4E97-AB6E-D115C78CD3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 altLang="sr-Latn-RS" sz="2800" dirty="0"/>
              <a:t>Mentalno zdravlje  i mentalnu bolest  trebalo  bi  posmatrati kao ekstreme na kontinuumu između kojih postoji mnoštvo varijacija, a granicu je teško povući</a:t>
            </a:r>
            <a:endParaRPr lang="en-US" altLang="sr-Latn-RS" sz="2800" dirty="0"/>
          </a:p>
          <a:p>
            <a:pPr eaLnBrk="1" hangingPunct="1"/>
            <a:endParaRPr lang="en-US" altLang="sr-Latn-RS" sz="2800" dirty="0"/>
          </a:p>
          <a:p>
            <a:pPr algn="ctr" eaLnBrk="1" hangingPunct="1">
              <a:buFontTx/>
              <a:buNone/>
            </a:pPr>
            <a:r>
              <a:rPr lang="en-US" altLang="sr-Latn-RS" sz="2800" dirty="0"/>
              <a:t>MZ____________________________MB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882455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820C1-EFCD-4331-AFF9-DCA19A2C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Problemi življenja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114D2-872F-48AD-B6D5-925C0F044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sr-Latn-RS" sz="3200" dirty="0"/>
              <a:t>Na kontinuumu pomereno od mentalnih bolesti ka mentalnom zdravlju nalaze se problemi življenja kao što su npr. nezadovoljstvo svojom profesijom, </a:t>
            </a:r>
            <a:r>
              <a:rPr lang="en-US" altLang="sr-Latn-RS" sz="3200" dirty="0" err="1"/>
              <a:t>razvod</a:t>
            </a:r>
            <a:r>
              <a:rPr lang="en-US" altLang="sr-Latn-RS" sz="3200" dirty="0"/>
              <a:t>, </a:t>
            </a:r>
            <a:r>
              <a:rPr lang="sr-Latn-CS" altLang="sr-Latn-RS" sz="3200" dirty="0"/>
              <a:t>psihičke teškoće nakon smrti emocionalno bliske osobe, nedostatak životnog smisla,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pshički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problemi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hospitalizacije</a:t>
            </a:r>
            <a:r>
              <a:rPr lang="en-US" altLang="sr-Latn-RS" sz="3200" dirty="0"/>
              <a:t>,</a:t>
            </a:r>
            <a:r>
              <a:rPr lang="sr-Latn-CS" altLang="sr-Latn-RS" sz="3200" dirty="0"/>
              <a:t> fizička  bolest</a:t>
            </a:r>
            <a:r>
              <a:rPr lang="en-US" altLang="sr-Latn-RS" sz="3200" dirty="0"/>
              <a:t> </a:t>
            </a:r>
            <a:r>
              <a:rPr lang="sr-Latn-CS" altLang="sr-Latn-RS" sz="3200" dirty="0"/>
              <a:t> itd.</a:t>
            </a:r>
            <a:endParaRPr lang="en-US" altLang="sr-Latn-RS" sz="32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1780678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A8A16-EB67-4276-B264-0C3F294C1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10243"/>
          </a:xfrm>
        </p:spPr>
        <p:txBody>
          <a:bodyPr>
            <a:normAutofit fontScale="90000"/>
          </a:bodyPr>
          <a:lstStyle/>
          <a:p>
            <a:endParaRPr lang="sr-Lat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FD44B-DCCC-49F1-837F-9FCEC3250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171977"/>
            <a:ext cx="9720073" cy="5137383"/>
          </a:xfrm>
        </p:spPr>
        <p:txBody>
          <a:bodyPr>
            <a:normAutofit fontScale="92500"/>
          </a:bodyPr>
          <a:lstStyle/>
          <a:p>
            <a:r>
              <a:rPr lang="en-US" altLang="sr-Latn-RS" sz="3200" dirty="0" err="1"/>
              <a:t>Hindly</a:t>
            </a:r>
            <a:r>
              <a:rPr lang="en-US" altLang="sr-Latn-RS" sz="3200" dirty="0"/>
              <a:t> (2000) </a:t>
            </a:r>
            <a:r>
              <a:rPr lang="en-US" altLang="sr-Latn-RS" sz="3200" dirty="0" err="1"/>
              <a:t>našla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prevalenciju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psihijatrijskih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oboljenje</a:t>
            </a:r>
            <a:r>
              <a:rPr lang="en-US" altLang="sr-Latn-RS" sz="3200" dirty="0"/>
              <a:t> 2-5 puta </a:t>
            </a:r>
            <a:r>
              <a:rPr lang="en-US" altLang="sr-Latn-RS" sz="3200" dirty="0" err="1"/>
              <a:t>veću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gluve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nego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kod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kontrolne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grupe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čujuće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dece</a:t>
            </a:r>
            <a:r>
              <a:rPr lang="en-US" altLang="sr-Latn-RS" sz="3200" dirty="0"/>
              <a:t>:</a:t>
            </a:r>
          </a:p>
          <a:p>
            <a:pPr>
              <a:buFontTx/>
              <a:buNone/>
            </a:pPr>
            <a:r>
              <a:rPr lang="en-US" altLang="sr-Latn-RS" sz="3200" dirty="0"/>
              <a:t>            -</a:t>
            </a:r>
            <a:r>
              <a:rPr lang="en-US" altLang="sr-Latn-RS" sz="3200" dirty="0" err="1"/>
              <a:t>poremećaji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ponašanja</a:t>
            </a:r>
            <a:endParaRPr lang="en-US" altLang="sr-Latn-RS" sz="3200" dirty="0"/>
          </a:p>
          <a:p>
            <a:pPr>
              <a:buFontTx/>
              <a:buNone/>
            </a:pPr>
            <a:r>
              <a:rPr lang="en-US" altLang="sr-Latn-RS" sz="3200" dirty="0"/>
              <a:t>            - </a:t>
            </a:r>
            <a:r>
              <a:rPr lang="en-US" altLang="sr-Latn-RS" sz="3200" dirty="0" err="1"/>
              <a:t>depresija</a:t>
            </a:r>
            <a:endParaRPr lang="en-US" altLang="sr-Latn-RS" sz="3200" dirty="0"/>
          </a:p>
          <a:p>
            <a:pPr>
              <a:buFontTx/>
              <a:buNone/>
            </a:pPr>
            <a:r>
              <a:rPr lang="en-US" altLang="sr-Latn-RS" sz="3200" dirty="0"/>
              <a:t>            - </a:t>
            </a:r>
            <a:r>
              <a:rPr lang="en-US" altLang="sr-Latn-RS" sz="3200" dirty="0" err="1"/>
              <a:t>anksioznost</a:t>
            </a:r>
            <a:endParaRPr lang="en-US" altLang="sr-Latn-RS" sz="3200" dirty="0"/>
          </a:p>
          <a:p>
            <a:pPr>
              <a:buFontTx/>
              <a:buNone/>
            </a:pPr>
            <a:r>
              <a:rPr lang="en-US" altLang="sr-Latn-RS" sz="3200" dirty="0"/>
              <a:t>            - </a:t>
            </a:r>
            <a:r>
              <a:rPr lang="en-US" altLang="sr-Latn-RS" sz="3200" dirty="0" err="1"/>
              <a:t>nisko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samopouzdanje</a:t>
            </a:r>
            <a:endParaRPr lang="en-US" altLang="sr-Latn-RS" sz="3200" dirty="0"/>
          </a:p>
          <a:p>
            <a:r>
              <a:rPr lang="en-US" altLang="sr-Latn-RS" sz="3200" dirty="0" err="1"/>
              <a:t>Hindly</a:t>
            </a:r>
            <a:r>
              <a:rPr lang="en-US" altLang="sr-Latn-RS" sz="3200" dirty="0"/>
              <a:t> &amp;</a:t>
            </a:r>
            <a:r>
              <a:rPr lang="en-US" altLang="sr-Latn-RS" sz="3200" dirty="0" err="1"/>
              <a:t>Kitson</a:t>
            </a:r>
            <a:r>
              <a:rPr lang="en-US" altLang="sr-Latn-RS" sz="3200" dirty="0"/>
              <a:t> (2001): </a:t>
            </a:r>
            <a:r>
              <a:rPr lang="en-US" altLang="sr-Latn-RS" sz="3200" dirty="0" err="1"/>
              <a:t>gluva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deca</a:t>
            </a:r>
            <a:r>
              <a:rPr lang="en-US" altLang="sr-Latn-RS" sz="3200" dirty="0"/>
              <a:t> pod </a:t>
            </a:r>
            <a:r>
              <a:rPr lang="en-US" altLang="sr-Latn-RS" sz="3200" dirty="0" err="1"/>
              <a:t>većim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rizikom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mentalnog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oboljevanja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zato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što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žive</a:t>
            </a:r>
            <a:r>
              <a:rPr lang="en-US" altLang="sr-Latn-RS" sz="3200" dirty="0"/>
              <a:t> u </a:t>
            </a:r>
            <a:r>
              <a:rPr lang="en-US" altLang="sr-Latn-RS" sz="3200" dirty="0" err="1"/>
              <a:t>svetu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čujućih</a:t>
            </a:r>
            <a:r>
              <a:rPr lang="en-US" altLang="sr-Latn-RS" sz="3200" dirty="0"/>
              <a:t> od </a:t>
            </a:r>
            <a:r>
              <a:rPr lang="en-US" altLang="sr-Latn-RS" sz="3200" dirty="0" err="1"/>
              <a:t>kojih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potiče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loša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slika</a:t>
            </a:r>
            <a:r>
              <a:rPr lang="en-US" altLang="sr-Latn-RS" sz="3200" dirty="0"/>
              <a:t> o </a:t>
            </a:r>
            <a:r>
              <a:rPr lang="en-US" altLang="sr-Latn-RS" sz="3200" dirty="0" err="1"/>
              <a:t>sebi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poremećaj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identiteta</a:t>
            </a:r>
            <a:r>
              <a:rPr lang="en-US" altLang="sr-Latn-RS" sz="3200" dirty="0"/>
              <a:t> (</a:t>
            </a:r>
            <a:r>
              <a:rPr lang="en-US" altLang="sr-Latn-RS" sz="3200" dirty="0" err="1"/>
              <a:t>nepripadanje</a:t>
            </a:r>
            <a:r>
              <a:rPr lang="en-US" altLang="sr-Latn-RS" sz="3200" dirty="0"/>
              <a:t> </a:t>
            </a:r>
            <a:r>
              <a:rPr lang="en-US" altLang="sr-Latn-RS" sz="3200" dirty="0" err="1"/>
              <a:t>kulturi</a:t>
            </a:r>
            <a:r>
              <a:rPr lang="en-US" altLang="sr-Latn-RS" sz="3200" dirty="0"/>
              <a:t>  </a:t>
            </a:r>
            <a:r>
              <a:rPr lang="en-US" altLang="sr-Latn-RS" sz="3200" dirty="0" err="1"/>
              <a:t>gluvih</a:t>
            </a:r>
            <a:r>
              <a:rPr lang="en-US" altLang="sr-Latn-RS" sz="3200" dirty="0"/>
              <a:t>)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383818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68A7B-9612-4B71-968C-27B78C77F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Separaciona iskustva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06B33-9D17-4205-A213-19EEB4DC2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altLang="sr-Latn-RS" dirty="0"/>
              <a:t>Na uzorku od 90 dece sa oštećenim sluhom (od 70Db na više) uzrasta od 7-12g. i 90 dece sa neoštećenim sluhom koji su izjednačeni na osnovu uzrasta, pola i IQ i razreda koji pohađaju u školi. Konstatovano je da deca s.o.s. nisu imala veći broj separacionih iskustava od kontrolne grupe ali da je njihova </a:t>
            </a:r>
            <a:r>
              <a:rPr lang="sr-Latn-CS" altLang="sr-Latn-RS" dirty="0">
                <a:solidFill>
                  <a:srgbClr val="FF0000"/>
                </a:solidFill>
              </a:rPr>
              <a:t>emocionalna povredivost na separaciona iskustva </a:t>
            </a:r>
            <a:r>
              <a:rPr lang="sr-Latn-CS" altLang="sr-Latn-RS" dirty="0"/>
              <a:t>bila veća </a:t>
            </a:r>
            <a:endParaRPr lang="en-US" altLang="sr-Latn-RS" dirty="0"/>
          </a:p>
          <a:p>
            <a:pPr eaLnBrk="1" hangingPunct="1"/>
            <a:r>
              <a:rPr lang="sr-Latn-CS" altLang="sr-Latn-RS" sz="2400" dirty="0"/>
              <a:t>Separaciona iskustva dece s.o.s. bila su povezana sa većom emocionalnom neprilagođenošću, sa povećanim konfliktima u odnosima sa emocionalno važnim figurama kao i nedovoljnom integrisanosti njihovog ponašanja</a:t>
            </a:r>
          </a:p>
          <a:p>
            <a:pPr eaLnBrk="1" hangingPunct="1"/>
            <a:r>
              <a:rPr lang="sr-Latn-CS" altLang="sr-Latn-RS" sz="2400" dirty="0"/>
              <a:t>Separaciona iskustva su statističkom analizom izdvojena kao primarni prediktivni faktor emocionalne neprilagođenosti dece s.o.s.</a:t>
            </a:r>
            <a:endParaRPr lang="en-US" altLang="sr-Latn-RS" sz="2400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1866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03F37-FFEA-4913-8DBF-465965013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CA4BA-43F9-4C07-964A-FC8CF3848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Efekti separacionih iskustava i uzrast</a:t>
            </a:r>
          </a:p>
          <a:p>
            <a:endParaRPr lang="sr-Latn-RS" dirty="0"/>
          </a:p>
          <a:p>
            <a:r>
              <a:rPr lang="sr-Latn-RS" dirty="0"/>
              <a:t>Preporuke za praksu…</a:t>
            </a:r>
          </a:p>
        </p:txBody>
      </p:sp>
    </p:spTree>
    <p:extLst>
      <p:ext uri="{BB962C8B-B14F-4D97-AF65-F5344CB8AC3E}">
        <p14:creationId xmlns:p14="http://schemas.microsoft.com/office/powerpoint/2010/main" val="2797580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61</TotalTime>
  <Words>1137</Words>
  <Application>Microsoft Office PowerPoint</Application>
  <PresentationFormat>Widescreen</PresentationFormat>
  <Paragraphs>80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 3</vt:lpstr>
      <vt:lpstr>Integral</vt:lpstr>
      <vt:lpstr>O mentalnom zdravlju gluvih </vt:lpstr>
      <vt:lpstr>Prilagodjenost ličnosti</vt:lpstr>
      <vt:lpstr>PowerPoint Presentation</vt:lpstr>
      <vt:lpstr>Mentalno zdravlje vs. Mentalna bolest</vt:lpstr>
      <vt:lpstr>Kontinuum</vt:lpstr>
      <vt:lpstr>Problemi življenja</vt:lpstr>
      <vt:lpstr>PowerPoint Presentation</vt:lpstr>
      <vt:lpstr>Separaciona iskustva</vt:lpstr>
      <vt:lpstr>PowerPoint Presentation</vt:lpstr>
      <vt:lpstr>Faktori rizika za mentalno zdravlje prema ICD-10 </vt:lpstr>
      <vt:lpstr>Psihogena gluvoća</vt:lpstr>
      <vt:lpstr>Poremećaj ponašanja</vt:lpstr>
      <vt:lpstr>Poremećaj ponašanja kod gluvih</vt:lpstr>
      <vt:lpstr>PowerPoint Presentation</vt:lpstr>
      <vt:lpstr> intervencije za očuvanje mentalnog zdravlja/prevazilaženje bolesti</vt:lpstr>
      <vt:lpstr>Psihoterapija</vt:lpstr>
      <vt:lpstr>Ciljevi, kod osoba oštećenog sluha</vt:lpstr>
      <vt:lpstr>Psihoterapijske tehnike pogodne za rad sa gluvima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mentalnom zdravlju gluvih …nastavak </dc:title>
  <dc:creator>Sanja Dimoski</dc:creator>
  <cp:lastModifiedBy>Sanja Dimoski</cp:lastModifiedBy>
  <cp:revision>8</cp:revision>
  <dcterms:created xsi:type="dcterms:W3CDTF">2021-12-15T15:49:06Z</dcterms:created>
  <dcterms:modified xsi:type="dcterms:W3CDTF">2023-12-25T08:50:30Z</dcterms:modified>
</cp:coreProperties>
</file>